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10/18/2020</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10/18/2020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10/18/2020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10/18/2020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10/18/2020</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10/18/2020</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10/18/2020</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10/18/2020</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10/18/2020</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10/18/2020</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10/18/2020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10/18/2020</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err="1" smtClean="0"/>
              <a:t>Irawati</a:t>
            </a:r>
            <a:r>
              <a:rPr lang="en-GB" b="1" dirty="0"/>
              <a:t> </a:t>
            </a:r>
            <a:r>
              <a:rPr lang="en-GB" b="1" dirty="0" err="1" smtClean="0"/>
              <a:t>Karve</a:t>
            </a:r>
            <a:endParaRPr lang="en-US" b="1" dirty="0"/>
          </a:p>
        </p:txBody>
      </p:sp>
      <p:sp>
        <p:nvSpPr>
          <p:cNvPr id="3" name="Subtitle 2"/>
          <p:cNvSpPr>
            <a:spLocks noGrp="1"/>
          </p:cNvSpPr>
          <p:nvPr>
            <p:ph type="subTitle" idx="1"/>
          </p:nvPr>
        </p:nvSpPr>
        <p:spPr>
          <a:xfrm>
            <a:off x="1562100" y="4262908"/>
            <a:ext cx="9070848" cy="1005145"/>
          </a:xfrm>
        </p:spPr>
        <p:txBody>
          <a:bodyPr>
            <a:normAutofit fontScale="92500" lnSpcReduction="20000"/>
          </a:bodyPr>
          <a:lstStyle/>
          <a:p>
            <a:pPr algn="r"/>
            <a:r>
              <a:rPr lang="en-US" b="1" dirty="0"/>
              <a:t>Ms. </a:t>
            </a:r>
            <a:r>
              <a:rPr lang="en-US" b="1" dirty="0" err="1"/>
              <a:t>Bushra</a:t>
            </a:r>
            <a:r>
              <a:rPr lang="en-US" b="1" dirty="0"/>
              <a:t> Fatima</a:t>
            </a:r>
          </a:p>
          <a:p>
            <a:pPr algn="r"/>
            <a:r>
              <a:rPr lang="en-US" sz="1400" b="1" dirty="0"/>
              <a:t>Assistant Professor</a:t>
            </a:r>
          </a:p>
          <a:p>
            <a:pPr algn="r"/>
            <a:r>
              <a:rPr lang="en-US" sz="1400" b="1" dirty="0"/>
              <a:t>Department of Sociology</a:t>
            </a:r>
          </a:p>
          <a:p>
            <a:pPr algn="r"/>
            <a:r>
              <a:rPr lang="en-US" b="1" dirty="0"/>
              <a:t>Shia P.G. College, Lucknow</a:t>
            </a:r>
          </a:p>
          <a:p>
            <a:pPr algn="r"/>
            <a:r>
              <a:rPr lang="en-US" b="1" dirty="0"/>
              <a:t>bintemujtaba1@gmail.com</a:t>
            </a:r>
            <a:endParaRPr lang="en-US" b="1" dirty="0"/>
          </a:p>
        </p:txBody>
      </p:sp>
    </p:spTree>
    <p:extLst>
      <p:ext uri="{BB962C8B-B14F-4D97-AF65-F5344CB8AC3E}">
        <p14:creationId xmlns:p14="http://schemas.microsoft.com/office/powerpoint/2010/main" val="100383102"/>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Kinship and Central </a:t>
            </a:r>
            <a:r>
              <a:rPr lang="en-US" b="1" dirty="0" smtClean="0"/>
              <a:t>India</a:t>
            </a:r>
            <a:endParaRPr lang="en-US" dirty="0"/>
          </a:p>
        </p:txBody>
      </p:sp>
      <p:sp>
        <p:nvSpPr>
          <p:cNvPr id="3" name="Content Placeholder 2"/>
          <p:cNvSpPr>
            <a:spLocks noGrp="1"/>
          </p:cNvSpPr>
          <p:nvPr>
            <p:ph idx="1"/>
          </p:nvPr>
        </p:nvSpPr>
        <p:spPr/>
        <p:txBody>
          <a:bodyPr>
            <a:normAutofit/>
          </a:bodyPr>
          <a:lstStyle/>
          <a:p>
            <a:r>
              <a:rPr lang="en-US" dirty="0"/>
              <a:t>It includes areas like Rajasthan, Gujarat, </a:t>
            </a:r>
            <a:r>
              <a:rPr lang="en-US" dirty="0" err="1"/>
              <a:t>Kathiawad</a:t>
            </a:r>
            <a:r>
              <a:rPr lang="en-US" dirty="0"/>
              <a:t>, </a:t>
            </a:r>
            <a:r>
              <a:rPr lang="en-US" dirty="0" err="1"/>
              <a:t>Chattisgarh</a:t>
            </a:r>
            <a:r>
              <a:rPr lang="en-US" dirty="0"/>
              <a:t>, Orissa, Maharashtra their languages being </a:t>
            </a:r>
            <a:r>
              <a:rPr lang="en-US" dirty="0" err="1"/>
              <a:t>Rajasthani</a:t>
            </a:r>
            <a:r>
              <a:rPr lang="en-US" dirty="0"/>
              <a:t>, Gujarati, </a:t>
            </a:r>
            <a:r>
              <a:rPr lang="en-US" dirty="0" err="1"/>
              <a:t>Kathiawadi</a:t>
            </a:r>
            <a:r>
              <a:rPr lang="en-US" dirty="0"/>
              <a:t>, Oriya, and Marathi. Somehow these languages are related to Sanskrit and are placed in the northern area of India</a:t>
            </a:r>
            <a:r>
              <a:rPr lang="en-US" dirty="0" smtClean="0"/>
              <a:t>.</a:t>
            </a:r>
            <a:endParaRPr lang="en-US" dirty="0"/>
          </a:p>
          <a:p>
            <a:r>
              <a:rPr lang="en-US" dirty="0"/>
              <a:t>There are three main points to be kept in mind while learning about the northern areas</a:t>
            </a:r>
            <a:r>
              <a:rPr lang="en-US" dirty="0" smtClean="0"/>
              <a:t>.</a:t>
            </a:r>
            <a:endParaRPr lang="en-US" dirty="0"/>
          </a:p>
          <a:p>
            <a:r>
              <a:rPr lang="en-US" dirty="0"/>
              <a:t>The Northern area does not allow cross-cousin marriages.</a:t>
            </a:r>
          </a:p>
          <a:p>
            <a:r>
              <a:rPr lang="en-US" dirty="0"/>
              <a:t>Exogamous clans have divided into different castes.</a:t>
            </a:r>
          </a:p>
          <a:p>
            <a:r>
              <a:rPr lang="en-US" dirty="0"/>
              <a:t>In some of the castes, exogamous clans are stratified in </a:t>
            </a:r>
            <a:r>
              <a:rPr lang="en-US" dirty="0" err="1"/>
              <a:t>hypergamous</a:t>
            </a:r>
            <a:r>
              <a:rPr lang="en-US" dirty="0"/>
              <a:t> rank</a:t>
            </a:r>
            <a:r>
              <a:rPr lang="en-US" dirty="0" smtClean="0"/>
              <a:t>.</a:t>
            </a:r>
          </a:p>
          <a:p>
            <a:r>
              <a:rPr lang="en-US" dirty="0" smtClean="0"/>
              <a:t>Also, it is not necessary that all these points are existing in all the regions of north India. For instance in Rajasthan </a:t>
            </a:r>
            <a:r>
              <a:rPr lang="en-US" dirty="0" err="1" smtClean="0"/>
              <a:t>Jats</a:t>
            </a:r>
            <a:r>
              <a:rPr lang="en-US" dirty="0" smtClean="0"/>
              <a:t> follow the ruling of two </a:t>
            </a:r>
            <a:r>
              <a:rPr lang="en-US" dirty="0" err="1" smtClean="0"/>
              <a:t>gotra</a:t>
            </a:r>
            <a:r>
              <a:rPr lang="en-US" dirty="0" smtClean="0"/>
              <a:t> exogamy and village exogamy. Four </a:t>
            </a:r>
            <a:r>
              <a:rPr lang="en-US" dirty="0" err="1" smtClean="0"/>
              <a:t>gotra</a:t>
            </a:r>
            <a:r>
              <a:rPr lang="en-US" dirty="0" smtClean="0"/>
              <a:t> rules are followed by </a:t>
            </a:r>
            <a:r>
              <a:rPr lang="en-US" dirty="0" err="1" smtClean="0"/>
              <a:t>Banias</a:t>
            </a:r>
            <a:r>
              <a:rPr lang="en-US" dirty="0" smtClean="0"/>
              <a:t> and </a:t>
            </a:r>
            <a:r>
              <a:rPr lang="en-US" dirty="0" err="1" smtClean="0"/>
              <a:t>hypergamous</a:t>
            </a:r>
            <a:r>
              <a:rPr lang="en-US" dirty="0" smtClean="0"/>
              <a:t> clans are in </a:t>
            </a:r>
            <a:r>
              <a:rPr lang="en-US" dirty="0" err="1" smtClean="0"/>
              <a:t>Rajputs</a:t>
            </a:r>
            <a:r>
              <a:rPr lang="en-US" dirty="0" smtClean="0"/>
              <a:t> and here for marriage feudal status is a significant consideration.</a:t>
            </a:r>
            <a:endParaRPr lang="en-US" dirty="0"/>
          </a:p>
        </p:txBody>
      </p:sp>
    </p:spTree>
    <p:extLst>
      <p:ext uri="{BB962C8B-B14F-4D97-AF65-F5344CB8AC3E}">
        <p14:creationId xmlns:p14="http://schemas.microsoft.com/office/powerpoint/2010/main" val="2877201455"/>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kinship in South India</a:t>
            </a:r>
          </a:p>
        </p:txBody>
      </p:sp>
      <p:sp>
        <p:nvSpPr>
          <p:cNvPr id="3" name="Content Placeholder 2"/>
          <p:cNvSpPr>
            <a:spLocks noGrp="1"/>
          </p:cNvSpPr>
          <p:nvPr>
            <p:ph idx="1"/>
          </p:nvPr>
        </p:nvSpPr>
        <p:spPr/>
        <p:txBody>
          <a:bodyPr/>
          <a:lstStyle/>
          <a:p>
            <a:r>
              <a:rPr lang="en-US" dirty="0"/>
              <a:t>The regions that come under south India are Andhra Pradesh, Karnataka, Tamil Nadu, Kerala, and other regions that have people with different languages. It is complex to study the southern areas as they are dominated by the </a:t>
            </a:r>
            <a:r>
              <a:rPr lang="en-US" dirty="0" err="1"/>
              <a:t>patrilocal</a:t>
            </a:r>
            <a:r>
              <a:rPr lang="en-US" dirty="0"/>
              <a:t> and patrilineal system and in some areas matrilineal and </a:t>
            </a:r>
            <a:r>
              <a:rPr lang="en-US" dirty="0" err="1"/>
              <a:t>matrilocal</a:t>
            </a:r>
            <a:r>
              <a:rPr lang="en-US" dirty="0"/>
              <a:t> systems</a:t>
            </a:r>
            <a:r>
              <a:rPr lang="en-US" dirty="0" smtClean="0"/>
              <a:t>.</a:t>
            </a:r>
            <a:endParaRPr lang="en-US" dirty="0"/>
          </a:p>
          <a:p>
            <a:r>
              <a:rPr lang="en-US" dirty="0"/>
              <a:t>If we compare southern and northern kinship we can state that in southern areas we can say there is no difference between the family of birth and the family of marriage and in northern part we have a clear-cut difference</a:t>
            </a:r>
            <a:r>
              <a:rPr lang="en-US" dirty="0" smtClean="0"/>
              <a:t>.</a:t>
            </a:r>
            <a:endParaRPr lang="en-US" dirty="0"/>
          </a:p>
          <a:p>
            <a:r>
              <a:rPr lang="en-US" dirty="0"/>
              <a:t>So here we see marriages are used to strengthen the kin relationships with one another. In south India, there are two sets of a line that guide people or descents with whom one can marry and second with whom one cannot marry.</a:t>
            </a:r>
          </a:p>
        </p:txBody>
      </p:sp>
    </p:spTree>
    <p:extLst>
      <p:ext uri="{BB962C8B-B14F-4D97-AF65-F5344CB8AC3E}">
        <p14:creationId xmlns:p14="http://schemas.microsoft.com/office/powerpoint/2010/main" val="553405958"/>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Eastern India, kinship</a:t>
            </a:r>
          </a:p>
        </p:txBody>
      </p:sp>
      <p:sp>
        <p:nvSpPr>
          <p:cNvPr id="3" name="Content Placeholder 2"/>
          <p:cNvSpPr>
            <a:spLocks noGrp="1"/>
          </p:cNvSpPr>
          <p:nvPr>
            <p:ph idx="1"/>
          </p:nvPr>
        </p:nvSpPr>
        <p:spPr/>
        <p:txBody>
          <a:bodyPr>
            <a:normAutofit/>
          </a:bodyPr>
          <a:lstStyle/>
          <a:p>
            <a:r>
              <a:rPr lang="en-US" dirty="0"/>
              <a:t>Eastern area has no specific borders and is not compact. Northern languages are prominent as well as other languages like </a:t>
            </a:r>
            <a:r>
              <a:rPr lang="en-US" dirty="0" err="1"/>
              <a:t>Monkhmer</a:t>
            </a:r>
            <a:r>
              <a:rPr lang="en-US" dirty="0"/>
              <a:t> and Mundari. Communities found here are Khmer, Mon, and Chain</a:t>
            </a:r>
            <a:r>
              <a:rPr lang="en-US" dirty="0" smtClean="0"/>
              <a:t>.</a:t>
            </a:r>
            <a:endParaRPr lang="en-US" dirty="0"/>
          </a:p>
          <a:p>
            <a:r>
              <a:rPr lang="en-US" dirty="0"/>
              <a:t>People with Mundari linguistic backgrounds have the </a:t>
            </a:r>
            <a:r>
              <a:rPr lang="en-US" dirty="0" err="1"/>
              <a:t>patrilocal</a:t>
            </a:r>
            <a:r>
              <a:rPr lang="en-US" dirty="0"/>
              <a:t> or patrilineal system. Ho and </a:t>
            </a:r>
            <a:r>
              <a:rPr lang="en-US" dirty="0" err="1"/>
              <a:t>Santhal</a:t>
            </a:r>
            <a:r>
              <a:rPr lang="en-US" dirty="0"/>
              <a:t> practice cross-cousin marriage but only the time till when the father’s sister or the mother’s brother is alive, marriage with the daughter is not allowed. Therefore cross-cousin marriage is rare to be seen. For example, </a:t>
            </a:r>
            <a:r>
              <a:rPr lang="en-US" dirty="0" err="1"/>
              <a:t>Bondo</a:t>
            </a:r>
            <a:r>
              <a:rPr lang="en-US" dirty="0"/>
              <a:t> people do not follow cross-cousin marriages</a:t>
            </a:r>
            <a:r>
              <a:rPr lang="en-US" dirty="0" smtClean="0"/>
              <a:t>.</a:t>
            </a:r>
            <a:endParaRPr lang="en-US" dirty="0"/>
          </a:p>
          <a:p>
            <a:r>
              <a:rPr lang="en-US" dirty="0"/>
              <a:t>In Assam Khasi’s speak </a:t>
            </a:r>
            <a:r>
              <a:rPr lang="en-US" dirty="0" err="1"/>
              <a:t>Monkhmer</a:t>
            </a:r>
            <a:r>
              <a:rPr lang="en-US" dirty="0"/>
              <a:t> language and they follow a matrilineal system like </a:t>
            </a:r>
            <a:r>
              <a:rPr lang="en-US" dirty="0" err="1"/>
              <a:t>Nayars</a:t>
            </a:r>
            <a:r>
              <a:rPr lang="en-US" dirty="0"/>
              <a:t> but they are not completely similar. In </a:t>
            </a:r>
            <a:r>
              <a:rPr lang="en-US" dirty="0" err="1"/>
              <a:t>Nayar’s</a:t>
            </a:r>
            <a:r>
              <a:rPr lang="en-US" dirty="0"/>
              <a:t> case matrilineal joint family exists and husband visits occasionally. Khasi’s have a joint family with common worship place and graveyard but the husband-wife live in a small house of their own.</a:t>
            </a:r>
          </a:p>
        </p:txBody>
      </p:sp>
    </p:spTree>
    <p:extLst>
      <p:ext uri="{BB962C8B-B14F-4D97-AF65-F5344CB8AC3E}">
        <p14:creationId xmlns:p14="http://schemas.microsoft.com/office/powerpoint/2010/main" val="667036370"/>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Reference</a:t>
            </a:r>
            <a:endParaRPr lang="en-US" b="1" dirty="0"/>
          </a:p>
        </p:txBody>
      </p:sp>
      <p:sp>
        <p:nvSpPr>
          <p:cNvPr id="3" name="Content Placeholder 2"/>
          <p:cNvSpPr>
            <a:spLocks noGrp="1"/>
          </p:cNvSpPr>
          <p:nvPr>
            <p:ph idx="1"/>
          </p:nvPr>
        </p:nvSpPr>
        <p:spPr/>
        <p:txBody>
          <a:bodyPr/>
          <a:lstStyle/>
          <a:p>
            <a:r>
              <a:rPr lang="en-GB" dirty="0" err="1" smtClean="0"/>
              <a:t>Nagla</a:t>
            </a:r>
            <a:r>
              <a:rPr lang="en-GB" dirty="0" smtClean="0"/>
              <a:t>, B.K., Indian Sociological Thought</a:t>
            </a:r>
          </a:p>
          <a:p>
            <a:r>
              <a:rPr lang="en-GB" dirty="0" smtClean="0"/>
              <a:t>Mahajan, D. and Mahajan, K., Perspective on Indian Society</a:t>
            </a:r>
            <a:endParaRPr lang="en-US" dirty="0"/>
          </a:p>
        </p:txBody>
      </p:sp>
    </p:spTree>
    <p:extLst>
      <p:ext uri="{BB962C8B-B14F-4D97-AF65-F5344CB8AC3E}">
        <p14:creationId xmlns:p14="http://schemas.microsoft.com/office/powerpoint/2010/main" val="4081071014"/>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Thank You</a:t>
            </a:r>
            <a:endParaRPr lang="en-US" b="1" dirty="0"/>
          </a:p>
        </p:txBody>
      </p:sp>
    </p:spTree>
    <p:extLst>
      <p:ext uri="{BB962C8B-B14F-4D97-AF65-F5344CB8AC3E}">
        <p14:creationId xmlns:p14="http://schemas.microsoft.com/office/powerpoint/2010/main" val="4103942128"/>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err="1" smtClean="0"/>
              <a:t>Irawati</a:t>
            </a:r>
            <a:r>
              <a:rPr lang="en-GB" b="1" dirty="0" smtClean="0"/>
              <a:t> </a:t>
            </a:r>
            <a:r>
              <a:rPr lang="en-GB" b="1" dirty="0" err="1" smtClean="0"/>
              <a:t>Karve</a:t>
            </a:r>
            <a:r>
              <a:rPr lang="en-GB" b="1" dirty="0" smtClean="0"/>
              <a:t>(</a:t>
            </a:r>
            <a:r>
              <a:rPr lang="da-DK" b="1" dirty="0" smtClean="0"/>
              <a:t>1905 </a:t>
            </a:r>
            <a:r>
              <a:rPr lang="da-DK" b="1" dirty="0"/>
              <a:t>– </a:t>
            </a:r>
            <a:r>
              <a:rPr lang="da-DK" b="1" dirty="0" smtClean="0"/>
              <a:t>1970</a:t>
            </a:r>
            <a:r>
              <a:rPr lang="en-GB" b="1" dirty="0" smtClean="0"/>
              <a:t>)</a:t>
            </a:r>
            <a:endParaRPr lang="en-US" b="1" dirty="0"/>
          </a:p>
        </p:txBody>
      </p:sp>
      <p:sp>
        <p:nvSpPr>
          <p:cNvPr id="3" name="Content Placeholder 2"/>
          <p:cNvSpPr>
            <a:spLocks noGrp="1"/>
          </p:cNvSpPr>
          <p:nvPr>
            <p:ph idx="1"/>
          </p:nvPr>
        </p:nvSpPr>
        <p:spPr>
          <a:xfrm>
            <a:off x="1066800" y="2103120"/>
            <a:ext cx="6338552" cy="3931920"/>
          </a:xfrm>
        </p:spPr>
        <p:txBody>
          <a:bodyPr/>
          <a:lstStyle/>
          <a:p>
            <a:r>
              <a:rPr lang="en-US" dirty="0" err="1"/>
              <a:t>Irawati</a:t>
            </a:r>
            <a:r>
              <a:rPr lang="en-US" dirty="0"/>
              <a:t> </a:t>
            </a:r>
            <a:r>
              <a:rPr lang="en-US" dirty="0" err="1"/>
              <a:t>Karve</a:t>
            </a:r>
            <a:r>
              <a:rPr lang="en-US" dirty="0"/>
              <a:t> </a:t>
            </a:r>
            <a:r>
              <a:rPr lang="en-US" dirty="0" smtClean="0"/>
              <a:t>was </a:t>
            </a:r>
            <a:r>
              <a:rPr lang="en-US" dirty="0"/>
              <a:t>an anthropologist, sociologist, educationist and </a:t>
            </a:r>
            <a:r>
              <a:rPr lang="en-US" dirty="0" smtClean="0"/>
              <a:t>writer.</a:t>
            </a:r>
          </a:p>
          <a:p>
            <a:r>
              <a:rPr lang="en-US" dirty="0"/>
              <a:t>She worked on kinship using Indology (the study of Indian history, culture, literature and philosophy). </a:t>
            </a:r>
            <a:endParaRPr lang="en-US" dirty="0" smtClean="0"/>
          </a:p>
          <a:p>
            <a:r>
              <a:rPr lang="en-US" dirty="0"/>
              <a:t>Her writings in Marathi have established her as a competent storyteller as well. Her book, </a:t>
            </a:r>
            <a:r>
              <a:rPr lang="en-US" dirty="0" err="1"/>
              <a:t>Yuganta</a:t>
            </a:r>
            <a:r>
              <a:rPr lang="en-US" dirty="0"/>
              <a:t>: The End of an Epoch is a historical rendering of the Mahabharata. </a:t>
            </a:r>
            <a:endParaRPr lang="en-US" dirty="0" smtClean="0"/>
          </a:p>
          <a:p>
            <a:r>
              <a:rPr lang="en-US" dirty="0"/>
              <a:t>She also worked on the culture, rituals, and institutions of Maharashtra.</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14643" y="2014195"/>
            <a:ext cx="3432399" cy="4020846"/>
          </a:xfrm>
          <a:prstGeom prst="rect">
            <a:avLst/>
          </a:prstGeom>
        </p:spPr>
      </p:pic>
    </p:spTree>
    <p:extLst>
      <p:ext uri="{BB962C8B-B14F-4D97-AF65-F5344CB8AC3E}">
        <p14:creationId xmlns:p14="http://schemas.microsoft.com/office/powerpoint/2010/main" val="3607196879"/>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smtClean="0"/>
              <a:t>Karve’s</a:t>
            </a:r>
            <a:r>
              <a:rPr lang="en-GB" b="1" dirty="0" smtClean="0"/>
              <a:t> Major Works</a:t>
            </a:r>
            <a:endParaRPr lang="en-US" b="1" dirty="0"/>
          </a:p>
        </p:txBody>
      </p:sp>
      <p:sp>
        <p:nvSpPr>
          <p:cNvPr id="3" name="Content Placeholder 2"/>
          <p:cNvSpPr>
            <a:spLocks noGrp="1"/>
          </p:cNvSpPr>
          <p:nvPr>
            <p:ph idx="1"/>
          </p:nvPr>
        </p:nvSpPr>
        <p:spPr/>
        <p:txBody>
          <a:bodyPr/>
          <a:lstStyle/>
          <a:p>
            <a:r>
              <a:rPr lang="en-US" dirty="0"/>
              <a:t>Kinship Organization in </a:t>
            </a:r>
            <a:r>
              <a:rPr lang="en-US" dirty="0" smtClean="0"/>
              <a:t>India, 1953</a:t>
            </a:r>
          </a:p>
          <a:p>
            <a:r>
              <a:rPr lang="en-US" dirty="0"/>
              <a:t>Hindu Society </a:t>
            </a:r>
            <a:r>
              <a:rPr lang="en-US" dirty="0" smtClean="0"/>
              <a:t>- </a:t>
            </a:r>
            <a:r>
              <a:rPr lang="en-US" dirty="0"/>
              <a:t>an </a:t>
            </a:r>
            <a:r>
              <a:rPr lang="en-US" dirty="0" smtClean="0"/>
              <a:t>interpretation, 1961</a:t>
            </a:r>
          </a:p>
          <a:p>
            <a:r>
              <a:rPr lang="en-GB" dirty="0" smtClean="0"/>
              <a:t>Group Relations in Village Community, 1963</a:t>
            </a:r>
            <a:endParaRPr lang="en-US" dirty="0" smtClean="0"/>
          </a:p>
          <a:p>
            <a:r>
              <a:rPr lang="en-US" dirty="0" smtClean="0"/>
              <a:t>Maharashtra - </a:t>
            </a:r>
            <a:r>
              <a:rPr lang="en-US" dirty="0"/>
              <a:t>Land and </a:t>
            </a:r>
            <a:r>
              <a:rPr lang="en-US" dirty="0" smtClean="0"/>
              <a:t>People, 1968</a:t>
            </a:r>
          </a:p>
          <a:p>
            <a:r>
              <a:rPr lang="en-US" dirty="0" err="1"/>
              <a:t>Yuganta</a:t>
            </a:r>
            <a:r>
              <a:rPr lang="en-US" dirty="0"/>
              <a:t>: The End of an </a:t>
            </a:r>
            <a:r>
              <a:rPr lang="en-US" dirty="0" smtClean="0"/>
              <a:t>Epoch, 1968</a:t>
            </a:r>
          </a:p>
        </p:txBody>
      </p:sp>
    </p:spTree>
    <p:extLst>
      <p:ext uri="{BB962C8B-B14F-4D97-AF65-F5344CB8AC3E}">
        <p14:creationId xmlns:p14="http://schemas.microsoft.com/office/powerpoint/2010/main" val="508349665"/>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Contribution of </a:t>
            </a:r>
            <a:r>
              <a:rPr lang="en-GB" b="1" dirty="0" err="1" smtClean="0"/>
              <a:t>Karve</a:t>
            </a:r>
            <a:endParaRPr lang="en-US" b="1" dirty="0"/>
          </a:p>
        </p:txBody>
      </p:sp>
      <p:sp>
        <p:nvSpPr>
          <p:cNvPr id="3" name="Content Placeholder 2"/>
          <p:cNvSpPr>
            <a:spLocks noGrp="1"/>
          </p:cNvSpPr>
          <p:nvPr>
            <p:ph idx="1"/>
          </p:nvPr>
        </p:nvSpPr>
        <p:spPr/>
        <p:txBody>
          <a:bodyPr/>
          <a:lstStyle/>
          <a:p>
            <a:r>
              <a:rPr lang="en-GB" dirty="0" smtClean="0"/>
              <a:t>Kinship System</a:t>
            </a:r>
            <a:endParaRPr lang="en-US" dirty="0"/>
          </a:p>
          <a:p>
            <a:r>
              <a:rPr lang="en-GB" dirty="0" smtClean="0"/>
              <a:t>Regional Culture</a:t>
            </a:r>
          </a:p>
          <a:p>
            <a:r>
              <a:rPr lang="en-GB" dirty="0" smtClean="0"/>
              <a:t>Women’s Place in Society</a:t>
            </a:r>
          </a:p>
          <a:p>
            <a:r>
              <a:rPr lang="en-GB" dirty="0" smtClean="0"/>
              <a:t>Racial Factor of Indian Population</a:t>
            </a:r>
            <a:endParaRPr lang="en-US" dirty="0" smtClean="0"/>
          </a:p>
          <a:p>
            <a:r>
              <a:rPr lang="en-GB" dirty="0" smtClean="0"/>
              <a:t>Origin of Caste</a:t>
            </a:r>
          </a:p>
        </p:txBody>
      </p:sp>
    </p:spTree>
    <p:extLst>
      <p:ext uri="{BB962C8B-B14F-4D97-AF65-F5344CB8AC3E}">
        <p14:creationId xmlns:p14="http://schemas.microsoft.com/office/powerpoint/2010/main" val="1140757434"/>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Kinship Organisation In India</a:t>
            </a:r>
            <a:endParaRPr lang="en-US" b="1" dirty="0"/>
          </a:p>
        </p:txBody>
      </p:sp>
      <p:sp>
        <p:nvSpPr>
          <p:cNvPr id="3" name="Content Placeholder 2"/>
          <p:cNvSpPr>
            <a:spLocks noGrp="1"/>
          </p:cNvSpPr>
          <p:nvPr>
            <p:ph idx="1"/>
          </p:nvPr>
        </p:nvSpPr>
        <p:spPr/>
        <p:txBody>
          <a:bodyPr/>
          <a:lstStyle/>
          <a:p>
            <a:r>
              <a:rPr lang="en-US" dirty="0" err="1"/>
              <a:t>Iravati</a:t>
            </a:r>
            <a:r>
              <a:rPr lang="en-US" dirty="0"/>
              <a:t> </a:t>
            </a:r>
            <a:r>
              <a:rPr lang="en-US" dirty="0" err="1"/>
              <a:t>Karve</a:t>
            </a:r>
            <a:r>
              <a:rPr lang="en-US" dirty="0"/>
              <a:t> uses a comparative analysis to look out the four cultural zones with an idea to conclude on the regional pattern of social behavior in </a:t>
            </a:r>
            <a:r>
              <a:rPr lang="en-US" dirty="0" smtClean="0"/>
              <a:t>society.</a:t>
            </a:r>
          </a:p>
          <a:p>
            <a:r>
              <a:rPr lang="en-US" dirty="0" smtClean="0"/>
              <a:t>The </a:t>
            </a:r>
            <a:r>
              <a:rPr lang="en-US" dirty="0"/>
              <a:t>different regions may show different local </a:t>
            </a:r>
            <a:r>
              <a:rPr lang="en-US" dirty="0" smtClean="0"/>
              <a:t>patterns.</a:t>
            </a:r>
          </a:p>
          <a:p>
            <a:r>
              <a:rPr lang="en-US" dirty="0" smtClean="0"/>
              <a:t>There </a:t>
            </a:r>
            <a:r>
              <a:rPr lang="en-US" dirty="0"/>
              <a:t>are different types of caste due to the hierarchy and caste division and </a:t>
            </a:r>
            <a:r>
              <a:rPr lang="en-US" dirty="0" smtClean="0"/>
              <a:t>separation.</a:t>
            </a:r>
          </a:p>
          <a:p>
            <a:r>
              <a:rPr lang="en-US" dirty="0" err="1" smtClean="0"/>
              <a:t>Karve</a:t>
            </a:r>
            <a:r>
              <a:rPr lang="en-US" dirty="0" smtClean="0"/>
              <a:t> </a:t>
            </a:r>
            <a:r>
              <a:rPr lang="en-US" dirty="0"/>
              <a:t>looks after all the process of accommodation and acculturation in the field of </a:t>
            </a:r>
            <a:r>
              <a:rPr lang="en-US" dirty="0" smtClean="0"/>
              <a:t>kinship.</a:t>
            </a:r>
          </a:p>
          <a:p>
            <a:r>
              <a:rPr lang="en-US" dirty="0" smtClean="0"/>
              <a:t>She </a:t>
            </a:r>
            <a:r>
              <a:rPr lang="en-US" dirty="0"/>
              <a:t>analyzed 3000 years based on ethnic sources, folk literature, observations, and Sanskrit texts.</a:t>
            </a:r>
            <a:endParaRPr lang="en-US" dirty="0"/>
          </a:p>
        </p:txBody>
      </p:sp>
    </p:spTree>
    <p:extLst>
      <p:ext uri="{BB962C8B-B14F-4D97-AF65-F5344CB8AC3E}">
        <p14:creationId xmlns:p14="http://schemas.microsoft.com/office/powerpoint/2010/main" val="290648214"/>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Continuum</a:t>
            </a:r>
            <a:endParaRPr lang="en-US" b="1" dirty="0"/>
          </a:p>
        </p:txBody>
      </p:sp>
      <p:sp>
        <p:nvSpPr>
          <p:cNvPr id="3" name="Content Placeholder 2"/>
          <p:cNvSpPr>
            <a:spLocks noGrp="1"/>
          </p:cNvSpPr>
          <p:nvPr>
            <p:ph idx="1"/>
          </p:nvPr>
        </p:nvSpPr>
        <p:spPr/>
        <p:txBody>
          <a:bodyPr>
            <a:normAutofit/>
          </a:bodyPr>
          <a:lstStyle/>
          <a:p>
            <a:r>
              <a:rPr lang="en-US" dirty="0"/>
              <a:t>Points that gained </a:t>
            </a:r>
            <a:r>
              <a:rPr lang="en-US" dirty="0" err="1"/>
              <a:t>Karve’s</a:t>
            </a:r>
            <a:r>
              <a:rPr lang="en-US" dirty="0"/>
              <a:t> </a:t>
            </a:r>
            <a:r>
              <a:rPr lang="en-US" dirty="0" smtClean="0"/>
              <a:t>consideration:</a:t>
            </a:r>
          </a:p>
          <a:p>
            <a:pPr lvl="1"/>
            <a:r>
              <a:rPr lang="en-US" dirty="0"/>
              <a:t>Kinship in terms of Indian languages.</a:t>
            </a:r>
          </a:p>
          <a:p>
            <a:pPr lvl="1"/>
            <a:r>
              <a:rPr lang="en-US" dirty="0"/>
              <a:t>Behavior and attitudes in context of language</a:t>
            </a:r>
          </a:p>
          <a:p>
            <a:pPr lvl="1"/>
            <a:r>
              <a:rPr lang="en-US" dirty="0"/>
              <a:t>Rules of Descents and inheritance</a:t>
            </a:r>
          </a:p>
          <a:p>
            <a:pPr lvl="1"/>
            <a:r>
              <a:rPr lang="en-US" dirty="0"/>
              <a:t>Marriage and family patterns</a:t>
            </a:r>
          </a:p>
          <a:p>
            <a:pPr lvl="1"/>
            <a:r>
              <a:rPr lang="en-US" dirty="0"/>
              <a:t>Comparative study on </a:t>
            </a:r>
            <a:r>
              <a:rPr lang="en-US" dirty="0" err="1"/>
              <a:t>Sanskritic</a:t>
            </a:r>
            <a:r>
              <a:rPr lang="en-US" dirty="0"/>
              <a:t> north and Dravidian </a:t>
            </a:r>
            <a:r>
              <a:rPr lang="en-US" dirty="0" smtClean="0"/>
              <a:t>south</a:t>
            </a:r>
            <a:endParaRPr lang="en-GB" dirty="0"/>
          </a:p>
          <a:p>
            <a:r>
              <a:rPr lang="en-US" dirty="0"/>
              <a:t>To understand the pattern of kinship in India </a:t>
            </a:r>
            <a:r>
              <a:rPr lang="en-US" dirty="0" err="1"/>
              <a:t>Karve</a:t>
            </a:r>
            <a:r>
              <a:rPr lang="en-US" dirty="0"/>
              <a:t> explains the configuration of the linguistic areas, caste institution and organization of family as the most essential.</a:t>
            </a:r>
          </a:p>
          <a:p>
            <a:r>
              <a:rPr lang="en-US" dirty="0"/>
              <a:t>She breakdown the whole nation into central, northern, southern and eastern keeping in mind the languages used, caste and organization of the family</a:t>
            </a:r>
            <a:r>
              <a:rPr lang="en-US" dirty="0" smtClean="0"/>
              <a:t>.</a:t>
            </a:r>
          </a:p>
        </p:txBody>
      </p:sp>
    </p:spTree>
    <p:extLst>
      <p:ext uri="{BB962C8B-B14F-4D97-AF65-F5344CB8AC3E}">
        <p14:creationId xmlns:p14="http://schemas.microsoft.com/office/powerpoint/2010/main" val="1833978116"/>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Continuum</a:t>
            </a:r>
            <a:endParaRPr lang="en-US" b="1" dirty="0"/>
          </a:p>
        </p:txBody>
      </p:sp>
      <p:sp>
        <p:nvSpPr>
          <p:cNvPr id="3" name="Content Placeholder 2"/>
          <p:cNvSpPr>
            <a:spLocks noGrp="1"/>
          </p:cNvSpPr>
          <p:nvPr>
            <p:ph idx="1"/>
          </p:nvPr>
        </p:nvSpPr>
        <p:spPr/>
        <p:txBody>
          <a:bodyPr/>
          <a:lstStyle/>
          <a:p>
            <a:r>
              <a:rPr lang="en-GB" dirty="0" err="1" smtClean="0"/>
              <a:t>Karve</a:t>
            </a:r>
            <a:r>
              <a:rPr lang="en-GB" dirty="0" smtClean="0"/>
              <a:t> divided India in four parts to study Kinship, these are:</a:t>
            </a:r>
          </a:p>
          <a:p>
            <a:pPr marL="617220" lvl="1" indent="-342900">
              <a:buFont typeface="+mj-lt"/>
              <a:buAutoNum type="arabicPeriod"/>
            </a:pPr>
            <a:r>
              <a:rPr lang="en-US" dirty="0"/>
              <a:t>North India and Kinship:</a:t>
            </a:r>
          </a:p>
          <a:p>
            <a:pPr marL="617220" lvl="1" indent="-342900">
              <a:buFont typeface="+mj-lt"/>
              <a:buAutoNum type="arabicPeriod"/>
            </a:pPr>
            <a:r>
              <a:rPr lang="en-US" dirty="0"/>
              <a:t>Kinship and Central India</a:t>
            </a:r>
          </a:p>
          <a:p>
            <a:pPr marL="617220" lvl="1" indent="-342900">
              <a:buFont typeface="+mj-lt"/>
              <a:buAutoNum type="arabicPeriod"/>
            </a:pPr>
            <a:r>
              <a:rPr lang="en-US" dirty="0"/>
              <a:t> kinship in South India</a:t>
            </a:r>
          </a:p>
          <a:p>
            <a:pPr marL="617220" lvl="1" indent="-342900">
              <a:buFont typeface="+mj-lt"/>
              <a:buAutoNum type="arabicPeriod"/>
            </a:pPr>
            <a:r>
              <a:rPr lang="en-US" dirty="0"/>
              <a:t>Eastern India, kinship</a:t>
            </a:r>
          </a:p>
        </p:txBody>
      </p:sp>
    </p:spTree>
    <p:extLst>
      <p:ext uri="{BB962C8B-B14F-4D97-AF65-F5344CB8AC3E}">
        <p14:creationId xmlns:p14="http://schemas.microsoft.com/office/powerpoint/2010/main" val="3809234622"/>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North India and </a:t>
            </a:r>
            <a:r>
              <a:rPr lang="en-US" b="1" dirty="0" smtClean="0"/>
              <a:t>Kinship</a:t>
            </a:r>
            <a:endParaRPr lang="en-US" b="1" dirty="0"/>
          </a:p>
        </p:txBody>
      </p:sp>
      <p:sp>
        <p:nvSpPr>
          <p:cNvPr id="3" name="Content Placeholder 2"/>
          <p:cNvSpPr>
            <a:spLocks noGrp="1"/>
          </p:cNvSpPr>
          <p:nvPr>
            <p:ph idx="1"/>
          </p:nvPr>
        </p:nvSpPr>
        <p:spPr/>
        <p:txBody>
          <a:bodyPr>
            <a:normAutofit/>
          </a:bodyPr>
          <a:lstStyle/>
          <a:p>
            <a:r>
              <a:rPr lang="en-US" dirty="0"/>
              <a:t>In northern India, we have (a) blood relation (b) </a:t>
            </a:r>
            <a:r>
              <a:rPr lang="en-US" dirty="0" err="1"/>
              <a:t>affinal</a:t>
            </a:r>
            <a:r>
              <a:rPr lang="en-US" dirty="0"/>
              <a:t> relations. There are essential terms for three ages of immediate relations and the terms for single age cannot be exchanged for those people who are from another </a:t>
            </a:r>
            <a:r>
              <a:rPr lang="en-US" dirty="0" smtClean="0"/>
              <a:t>generation.</a:t>
            </a:r>
          </a:p>
          <a:p>
            <a:r>
              <a:rPr lang="en-US" dirty="0" smtClean="0"/>
              <a:t>The Northern part of India contains Punjabi, Hindi, Sindhi, </a:t>
            </a:r>
            <a:r>
              <a:rPr lang="en-US" dirty="0" err="1" smtClean="0"/>
              <a:t>Assami</a:t>
            </a:r>
            <a:r>
              <a:rPr lang="en-US" dirty="0" smtClean="0"/>
              <a:t>, Bihari, Bengali, and Nepali. In these parts clan exogamy, caste endogamy and taboos related to sexual relations between primary relations are practiced.</a:t>
            </a:r>
          </a:p>
          <a:p>
            <a:r>
              <a:rPr lang="en-US" dirty="0" smtClean="0"/>
              <a:t>Here the rule of </a:t>
            </a:r>
            <a:r>
              <a:rPr lang="en-US" dirty="0" err="1" smtClean="0"/>
              <a:t>sasan</a:t>
            </a:r>
            <a:r>
              <a:rPr lang="en-US" dirty="0" smtClean="0"/>
              <a:t> is followed in which a person cannot marry in his </a:t>
            </a:r>
            <a:r>
              <a:rPr lang="en-US" dirty="0" err="1" smtClean="0"/>
              <a:t>patri</a:t>
            </a:r>
            <a:r>
              <a:rPr lang="en-US" dirty="0" smtClean="0"/>
              <a:t> family and also avoid marriages with the </a:t>
            </a:r>
            <a:r>
              <a:rPr lang="en-US" dirty="0" err="1" smtClean="0"/>
              <a:t>sapindra</a:t>
            </a:r>
            <a:r>
              <a:rPr lang="en-US" dirty="0" smtClean="0"/>
              <a:t> relation. </a:t>
            </a:r>
            <a:r>
              <a:rPr lang="en-US" dirty="0" err="1" smtClean="0"/>
              <a:t>Brahmanic</a:t>
            </a:r>
            <a:r>
              <a:rPr lang="en-US" dirty="0" smtClean="0"/>
              <a:t> has </a:t>
            </a:r>
            <a:r>
              <a:rPr lang="en-US" dirty="0" err="1" smtClean="0"/>
              <a:t>Gotras</a:t>
            </a:r>
            <a:r>
              <a:rPr lang="en-US" dirty="0" smtClean="0"/>
              <a:t> which are an exogamous unit. At times these castes are also classified into exogamous and endogamous </a:t>
            </a:r>
            <a:r>
              <a:rPr lang="en-US" dirty="0" err="1" smtClean="0"/>
              <a:t>gotras</a:t>
            </a:r>
            <a:r>
              <a:rPr lang="en-US" dirty="0" smtClean="0"/>
              <a:t>.</a:t>
            </a:r>
          </a:p>
        </p:txBody>
      </p:sp>
    </p:spTree>
    <p:extLst>
      <p:ext uri="{BB962C8B-B14F-4D97-AF65-F5344CB8AC3E}">
        <p14:creationId xmlns:p14="http://schemas.microsoft.com/office/powerpoint/2010/main" val="129498867"/>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Continuum</a:t>
            </a:r>
            <a:endParaRPr lang="en-US" b="1" dirty="0"/>
          </a:p>
        </p:txBody>
      </p:sp>
      <p:sp>
        <p:nvSpPr>
          <p:cNvPr id="3" name="Content Placeholder 2"/>
          <p:cNvSpPr>
            <a:spLocks noGrp="1"/>
          </p:cNvSpPr>
          <p:nvPr>
            <p:ph idx="1"/>
          </p:nvPr>
        </p:nvSpPr>
        <p:spPr/>
        <p:txBody>
          <a:bodyPr/>
          <a:lstStyle/>
          <a:p>
            <a:r>
              <a:rPr lang="en-US" dirty="0"/>
              <a:t>Features of northern kinship in India</a:t>
            </a:r>
          </a:p>
          <a:p>
            <a:pPr lvl="1"/>
            <a:r>
              <a:rPr lang="en-US" dirty="0"/>
              <a:t>Territorially</a:t>
            </a:r>
          </a:p>
          <a:p>
            <a:pPr lvl="1"/>
            <a:r>
              <a:rPr lang="en-US" dirty="0"/>
              <a:t>Taboos</a:t>
            </a:r>
          </a:p>
          <a:p>
            <a:pPr lvl="1"/>
            <a:r>
              <a:rPr lang="en-US" dirty="0"/>
              <a:t>Genealogy</a:t>
            </a:r>
          </a:p>
          <a:p>
            <a:pPr lvl="1"/>
            <a:r>
              <a:rPr lang="en-US" dirty="0"/>
              <a:t>Exogamy (local)</a:t>
            </a:r>
          </a:p>
          <a:p>
            <a:r>
              <a:rPr lang="en-US" dirty="0"/>
              <a:t>Endogamy gets restricted when caste is a concern. Marriage on a large scale of the area gets blocked.</a:t>
            </a:r>
          </a:p>
          <a:p>
            <a:r>
              <a:rPr lang="en-US" dirty="0" err="1"/>
              <a:t>Brahmanas</a:t>
            </a:r>
            <a:r>
              <a:rPr lang="en-US" dirty="0"/>
              <a:t> and other upper castes practice the avoidance of fathers, mothers, grandmother and maternal grandmothers </a:t>
            </a:r>
            <a:r>
              <a:rPr lang="en-US" dirty="0" err="1"/>
              <a:t>gotras</a:t>
            </a:r>
            <a:r>
              <a:rPr lang="en-US" dirty="0"/>
              <a:t> in north India. Also known as the rule of Four </a:t>
            </a:r>
            <a:r>
              <a:rPr lang="en-US" dirty="0" err="1"/>
              <a:t>gotras</a:t>
            </a:r>
            <a:r>
              <a:rPr lang="en-US" dirty="0"/>
              <a:t>.</a:t>
            </a:r>
          </a:p>
        </p:txBody>
      </p:sp>
    </p:spTree>
    <p:extLst>
      <p:ext uri="{BB962C8B-B14F-4D97-AF65-F5344CB8AC3E}">
        <p14:creationId xmlns:p14="http://schemas.microsoft.com/office/powerpoint/2010/main" val="3500593813"/>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TM03457510[[fn=Savon]]</Template>
  <TotalTime>42</TotalTime>
  <Words>1063</Words>
  <Application>Microsoft Office PowerPoint</Application>
  <PresentationFormat>Widescreen</PresentationFormat>
  <Paragraphs>75</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Century Gothic</vt:lpstr>
      <vt:lpstr>Savon</vt:lpstr>
      <vt:lpstr>Irawati Karve</vt:lpstr>
      <vt:lpstr>Irawati Karve(1905 – 1970)</vt:lpstr>
      <vt:lpstr>Karve’s Major Works</vt:lpstr>
      <vt:lpstr>Contribution of Karve</vt:lpstr>
      <vt:lpstr>Kinship Organisation In India</vt:lpstr>
      <vt:lpstr>Continuum</vt:lpstr>
      <vt:lpstr>Continuum</vt:lpstr>
      <vt:lpstr>North India and Kinship</vt:lpstr>
      <vt:lpstr>Continuum</vt:lpstr>
      <vt:lpstr>Kinship and Central India</vt:lpstr>
      <vt:lpstr> kinship in South India</vt:lpstr>
      <vt:lpstr>Eastern India, kinship</vt:lpstr>
      <vt:lpstr>Reference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Irawati Karve</dc:title>
  <dc:creator>Mohd. Razdar Hasan</dc:creator>
  <cp:lastModifiedBy>Mohd. Razdar Hasan</cp:lastModifiedBy>
  <cp:revision>37</cp:revision>
  <dcterms:created xsi:type="dcterms:W3CDTF">2020-10-18T17:55:34Z</dcterms:created>
  <dcterms:modified xsi:type="dcterms:W3CDTF">2020-10-18T18:37:37Z</dcterms:modified>
</cp:coreProperties>
</file>